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Medium" panose="00000600000000000000" pitchFamily="2" charset="0"/>
      <p:regular r:id="rId17"/>
      <p:bold r:id="rId18"/>
      <p:italic r:id="rId19"/>
      <p:boldItalic r:id="rId20"/>
    </p:embeddedFont>
    <p:embeddedFont>
      <p:font typeface="Montserrat SemiBold" panose="000007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D9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16270079cc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16270079cc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6e4f246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6e4f246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6e4f246a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16e4f246a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16e4f246a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16e4f246a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6e4f246a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6e4f246a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16e4f246a2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16e4f246a2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6e4f246a2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6e4f246a2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6e4f246a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16e4f246a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16e4f246a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16e4f246a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6e4f246a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16e4f246a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967863" y="-2019912"/>
            <a:ext cx="5174725" cy="919374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Montserrat SemiBold"/>
              <a:buNone/>
              <a:defRPr sz="1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1" name="Google Shape;81;p11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5" name="Google Shape;85;p12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2166450" y="1918800"/>
            <a:ext cx="4811100" cy="13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9" name="Google Shape;19;p3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7025" y="-20825"/>
            <a:ext cx="9218048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-41650" y="-31225"/>
            <a:ext cx="4497900" cy="5185200"/>
          </a:xfrm>
          <a:prstGeom prst="rect">
            <a:avLst/>
          </a:prstGeom>
          <a:solidFill>
            <a:srgbClr val="000000">
              <a:alpha val="19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4456250" y="-20850"/>
            <a:ext cx="4724700" cy="5185200"/>
          </a:xfrm>
          <a:prstGeom prst="rtTriangle">
            <a:avLst/>
          </a:prstGeom>
          <a:solidFill>
            <a:srgbClr val="000000">
              <a:alpha val="19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/>
          <p:nvPr/>
        </p:nvSpPr>
        <p:spPr>
          <a:xfrm>
            <a:off x="0" y="48832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825" y="-15625"/>
            <a:ext cx="9218099" cy="518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-53825" y="-15637"/>
            <a:ext cx="9218100" cy="51852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000000">
              <a:alpha val="19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263" y="-26025"/>
            <a:ext cx="9236526" cy="5195548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40" name="Google Shape;40;p6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974998" y="-2033600"/>
            <a:ext cx="5174727" cy="92002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 rot="10800000">
            <a:off x="-30087" y="645550"/>
            <a:ext cx="9204175" cy="4508350"/>
          </a:xfrm>
          <a:prstGeom prst="flowChartOffpageConnector">
            <a:avLst/>
          </a:prstGeom>
          <a:solidFill>
            <a:srgbClr val="000000">
              <a:alpha val="19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47" name="Google Shape;47;p7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6013" y="-20825"/>
            <a:ext cx="9196052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/>
          <p:nvPr/>
        </p:nvSpPr>
        <p:spPr>
          <a:xfrm>
            <a:off x="244975" y="221250"/>
            <a:ext cx="8654075" cy="4701000"/>
          </a:xfrm>
          <a:prstGeom prst="flowChartProcess">
            <a:avLst/>
          </a:prstGeom>
          <a:solidFill>
            <a:srgbClr val="000000">
              <a:alpha val="19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548263" y="408525"/>
            <a:ext cx="8047500" cy="12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-26025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 rot="5400000">
            <a:off x="-26025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 rot="-5400000">
            <a:off x="8149750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/>
          <p:nvPr/>
        </p:nvSpPr>
        <p:spPr>
          <a:xfrm rot="10800000">
            <a:off x="8149750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cxnSp>
        <p:nvCxnSpPr>
          <p:cNvPr id="58" name="Google Shape;58;p8"/>
          <p:cNvCxnSpPr/>
          <p:nvPr/>
        </p:nvCxnSpPr>
        <p:spPr>
          <a:xfrm rot="10800000" flipH="1">
            <a:off x="-78100" y="-104125"/>
            <a:ext cx="1020300" cy="1020300"/>
          </a:xfrm>
          <a:prstGeom prst="straightConnector1">
            <a:avLst/>
          </a:prstGeom>
          <a:noFill/>
          <a:ln w="19050" cap="flat" cmpd="sng">
            <a:solidFill>
              <a:srgbClr val="42D9C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" name="Google Shape;59;p8"/>
          <p:cNvCxnSpPr/>
          <p:nvPr/>
        </p:nvCxnSpPr>
        <p:spPr>
          <a:xfrm rot="10800000" flipH="1">
            <a:off x="8206025" y="4223450"/>
            <a:ext cx="1020300" cy="1020300"/>
          </a:xfrm>
          <a:prstGeom prst="straightConnector1">
            <a:avLst/>
          </a:prstGeom>
          <a:noFill/>
          <a:ln w="19050" cap="flat" cmpd="sng">
            <a:solidFill>
              <a:srgbClr val="42D9C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0" name="Google Shape;60;p8"/>
          <p:cNvCxnSpPr/>
          <p:nvPr/>
        </p:nvCxnSpPr>
        <p:spPr>
          <a:xfrm rot="-5400000" flipH="1">
            <a:off x="-78100" y="4223450"/>
            <a:ext cx="1020300" cy="1020300"/>
          </a:xfrm>
          <a:prstGeom prst="straightConnector1">
            <a:avLst/>
          </a:prstGeom>
          <a:noFill/>
          <a:ln w="19050" cap="flat" cmpd="sng">
            <a:solidFill>
              <a:srgbClr val="42D9C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1" name="Google Shape;61;p8"/>
          <p:cNvCxnSpPr/>
          <p:nvPr/>
        </p:nvCxnSpPr>
        <p:spPr>
          <a:xfrm rot="-5400000" flipH="1">
            <a:off x="8268525" y="-20825"/>
            <a:ext cx="1020300" cy="1020300"/>
          </a:xfrm>
          <a:prstGeom prst="straightConnector1">
            <a:avLst/>
          </a:prstGeom>
          <a:noFill/>
          <a:ln w="19050" cap="flat" cmpd="sng">
            <a:solidFill>
              <a:srgbClr val="42D9C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2" name="Google Shape;62;p8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8725" y="-23425"/>
            <a:ext cx="4613648" cy="519034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204056"/>
              </a:buClr>
              <a:buSzPts val="1800"/>
              <a:buChar char="●"/>
              <a:defRPr>
                <a:solidFill>
                  <a:srgbClr val="204056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A01823"/>
              </a:buClr>
              <a:buSzPts val="1600"/>
              <a:buChar char="○"/>
              <a:defRPr sz="1600">
                <a:solidFill>
                  <a:srgbClr val="A01823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6071F"/>
              </a:buClr>
              <a:buSzPts val="1600"/>
              <a:buChar char="■"/>
              <a:defRPr sz="1600">
                <a:solidFill>
                  <a:srgbClr val="56071F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29838E"/>
              </a:buClr>
              <a:buSzPts val="1600"/>
              <a:buChar char="●"/>
              <a:defRPr sz="1600">
                <a:solidFill>
                  <a:srgbClr val="29838E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0" name="Google Shape;70;p9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301275" y="40581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5" name="Google Shape;75;p10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Font typeface="Montserrat"/>
              <a:buChar char="●"/>
              <a:defRPr sz="1800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buNone/>
              <a:defRPr sz="1200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Smart Backpack</a:t>
            </a:r>
            <a:endParaRPr dirty="0"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dirty="0"/>
              <a:t>Първолаците</a:t>
            </a:r>
            <a:r>
              <a:rPr lang="en-US" dirty="0"/>
              <a:t>’s project</a:t>
            </a:r>
            <a:endParaRPr dirty="0"/>
          </a:p>
        </p:txBody>
      </p:sp>
      <p:pic>
        <p:nvPicPr>
          <p:cNvPr id="92" name="Google Shape;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7238301" y="-42873"/>
            <a:ext cx="1979724" cy="194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14377"/>
            <a:ext cx="1640926" cy="2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1815000" y="1918800"/>
            <a:ext cx="5514000" cy="13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dirty="0"/>
              <a:t>Благодарим Ви за вниманието!</a:t>
            </a:r>
            <a:endParaRPr dirty="0"/>
          </a:p>
        </p:txBody>
      </p:sp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547975" y="2720533"/>
            <a:ext cx="1640925" cy="2422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690972" flipH="1">
            <a:off x="20217" y="-175748"/>
            <a:ext cx="1837641" cy="1810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670461" y="1284788"/>
            <a:ext cx="3867150" cy="288272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-BG" sz="2820" dirty="0"/>
              <a:t>Сигурност и удобство дори в планината</a:t>
            </a:r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0898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bg-BG" sz="2000" dirty="0"/>
              <a:t>Ние успяхме да създадем </a:t>
            </a:r>
            <a:r>
              <a:rPr lang="en-US" sz="2000" dirty="0"/>
              <a:t>smart</a:t>
            </a:r>
            <a:r>
              <a:rPr lang="bg-BG" sz="2000" dirty="0"/>
              <a:t> раница, приспособена</a:t>
            </a:r>
            <a:r>
              <a:rPr lang="en-US" sz="2000" dirty="0"/>
              <a:t> </a:t>
            </a:r>
            <a:r>
              <a:rPr lang="bg-BG" sz="2000" dirty="0"/>
              <a:t>с:</a:t>
            </a:r>
            <a:endParaRPr lang="en-US" sz="20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bg-BG" sz="2000" dirty="0"/>
              <a:t> </a:t>
            </a:r>
          </a:p>
          <a:p>
            <a:r>
              <a:rPr lang="en-US" sz="3200" dirty="0"/>
              <a:t>PIN-</a:t>
            </a:r>
            <a:r>
              <a:rPr lang="bg-BG" sz="3200" dirty="0"/>
              <a:t>код и ключалка </a:t>
            </a:r>
          </a:p>
          <a:p>
            <a:r>
              <a:rPr lang="en-US" sz="3200" dirty="0"/>
              <a:t>GPS</a:t>
            </a:r>
            <a:endParaRPr lang="bg-BG" sz="3200" dirty="0"/>
          </a:p>
          <a:p>
            <a:r>
              <a:rPr lang="bg-BG" sz="3200" dirty="0"/>
              <a:t>Датчици за влажност и температура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3400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dirty="0"/>
              <a:t>Проблемът и настоящото решение</a:t>
            </a:r>
            <a:endParaRPr dirty="0"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311700" y="1191775"/>
            <a:ext cx="8538600" cy="3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endParaRPr lang="bg-BG" dirty="0"/>
          </a:p>
          <a:p>
            <a:pPr marL="285750" indent="-285750">
              <a:spcAft>
                <a:spcPts val="1200"/>
              </a:spcAft>
            </a:pPr>
            <a:r>
              <a:rPr lang="bg-BG" sz="2400" dirty="0"/>
              <a:t>Рискът от кражба на вещи </a:t>
            </a:r>
          </a:p>
          <a:p>
            <a:pPr marL="285750" indent="-285750">
              <a:spcAft>
                <a:spcPts val="1200"/>
              </a:spcAft>
            </a:pPr>
            <a:r>
              <a:rPr lang="bg-BG" sz="2400" dirty="0"/>
              <a:t>Липса на информация за времето (метеорология)</a:t>
            </a:r>
          </a:p>
          <a:p>
            <a:pPr marL="285750" indent="-285750">
              <a:spcAft>
                <a:spcPts val="1200"/>
              </a:spcAft>
            </a:pPr>
            <a:r>
              <a:rPr lang="bg-BG" sz="2400" dirty="0"/>
              <a:t>Загубата на посока в планината</a:t>
            </a:r>
            <a:r>
              <a:rPr lang="bg-BG" dirty="0"/>
              <a:t>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Вашето решение</a:t>
            </a:r>
            <a:endParaRPr sz="28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82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4976473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GPS</a:t>
            </a:r>
            <a:r>
              <a:rPr lang="bg-BG" dirty="0"/>
              <a:t> - намирането на раницата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PIN</a:t>
            </a:r>
            <a:r>
              <a:rPr lang="bg-BG" dirty="0"/>
              <a:t>-кода и ключа пък ще доведат до хубава физическа защита.</a:t>
            </a:r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bg-BG" sz="1400" dirty="0"/>
              <a:t>Софтуерните технологии, използвани за реализирането на идеята за </a:t>
            </a:r>
            <a:r>
              <a:rPr lang="en-US" sz="1400" dirty="0"/>
              <a:t>Smart </a:t>
            </a:r>
            <a:r>
              <a:rPr lang="bg-BG" sz="1400" dirty="0"/>
              <a:t>раницата са програмните езици:</a:t>
            </a:r>
          </a:p>
          <a:p>
            <a:pPr marL="285750" indent="-285750">
              <a:spcAft>
                <a:spcPts val="1200"/>
              </a:spcAft>
            </a:pPr>
            <a:r>
              <a:rPr lang="bg-BG" sz="1400" dirty="0"/>
              <a:t> </a:t>
            </a:r>
            <a:r>
              <a:rPr lang="en-US" sz="1400" dirty="0"/>
              <a:t>B4A </a:t>
            </a:r>
            <a:r>
              <a:rPr lang="bg-BG" sz="1400" dirty="0"/>
              <a:t>(</a:t>
            </a:r>
            <a:r>
              <a:rPr lang="en-US" sz="1400" dirty="0"/>
              <a:t>basic 4 android) </a:t>
            </a:r>
            <a:r>
              <a:rPr lang="bg-BG" sz="1400" dirty="0"/>
              <a:t>за създаване на приложение за телефон с </a:t>
            </a:r>
            <a:r>
              <a:rPr lang="en-US" sz="1400" dirty="0"/>
              <a:t>Android</a:t>
            </a:r>
            <a:r>
              <a:rPr lang="bg-BG" sz="1400" dirty="0"/>
              <a:t>;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</a:t>
            </a:r>
            <a:r>
              <a:rPr lang="en-US" sz="1400" dirty="0"/>
              <a:t>Arduino </a:t>
            </a:r>
            <a:r>
              <a:rPr lang="bg-BG" sz="1400" dirty="0"/>
              <a:t>за управление на микроконтролерите използвани в проекта.</a:t>
            </a:r>
            <a:endParaRPr sz="1400"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bg-BG" sz="1400" dirty="0"/>
              <a:t>Хардуерните такива са: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</a:t>
            </a:r>
            <a:r>
              <a:rPr lang="en-US" sz="1400" dirty="0"/>
              <a:t>ESP32 </a:t>
            </a:r>
            <a:r>
              <a:rPr lang="bg-BG" sz="1400" dirty="0"/>
              <a:t>микроконтролер;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</a:t>
            </a:r>
            <a:r>
              <a:rPr lang="en-US" sz="1400" dirty="0"/>
              <a:t>DHT 11 </a:t>
            </a:r>
            <a:r>
              <a:rPr lang="bg-BG" sz="1400" dirty="0"/>
              <a:t>сензор за температура и влажност на въздуха;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</a:t>
            </a:r>
            <a:r>
              <a:rPr lang="en-US" sz="1400" dirty="0"/>
              <a:t>GY-NIO6MV2 GPS </a:t>
            </a:r>
            <a:r>
              <a:rPr lang="bg-BG" sz="1400" dirty="0"/>
              <a:t>модул за определяне на местоположението;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заряден модул за 18650 </a:t>
            </a:r>
            <a:r>
              <a:rPr lang="en-US" sz="1400" dirty="0"/>
              <a:t>Li-ion </a:t>
            </a:r>
            <a:r>
              <a:rPr lang="bg-BG" sz="1400" dirty="0"/>
              <a:t>батерии;</a:t>
            </a:r>
          </a:p>
          <a:p>
            <a:pPr marL="342900">
              <a:spcAft>
                <a:spcPts val="1200"/>
              </a:spcAft>
            </a:pPr>
            <a:r>
              <a:rPr lang="bg-BG" sz="1400" dirty="0"/>
              <a:t> 2</a:t>
            </a:r>
            <a:r>
              <a:rPr lang="en-US" sz="1400" dirty="0"/>
              <a:t>x</a:t>
            </a:r>
            <a:r>
              <a:rPr lang="bg-BG" sz="1400" dirty="0"/>
              <a:t>1</a:t>
            </a:r>
            <a:r>
              <a:rPr lang="en-US" sz="1400" dirty="0"/>
              <a:t>W </a:t>
            </a:r>
            <a:r>
              <a:rPr lang="bg-BG" sz="1400" dirty="0"/>
              <a:t>бели </a:t>
            </a:r>
            <a:r>
              <a:rPr lang="bg-BG" sz="1400" dirty="0" err="1"/>
              <a:t>светлодиоди</a:t>
            </a:r>
            <a:r>
              <a:rPr lang="bg-BG" sz="1400" dirty="0"/>
              <a:t>;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bg-BG" sz="1400" dirty="0"/>
              <a:t>Всичко е контролирано с </a:t>
            </a:r>
            <a:r>
              <a:rPr lang="en-US" sz="1400" dirty="0"/>
              <a:t>IRFZ44N MOSFET </a:t>
            </a:r>
            <a:r>
              <a:rPr lang="bg-BG" sz="1400" dirty="0"/>
              <a:t>транзистор.</a:t>
            </a:r>
            <a:endParaRPr sz="1400"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Технологии</a:t>
            </a:r>
            <a:endParaRPr sz="282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 работи?</a:t>
            </a:r>
            <a:endParaRPr/>
          </a:p>
        </p:txBody>
      </p: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24A10FE7-F854-A80D-B76C-CC040ADB3A71}"/>
              </a:ext>
            </a:extLst>
          </p:cNvPr>
          <p:cNvSpPr/>
          <p:nvPr/>
        </p:nvSpPr>
        <p:spPr>
          <a:xfrm>
            <a:off x="556313" y="1566629"/>
            <a:ext cx="2129337" cy="1055077"/>
          </a:xfrm>
          <a:prstGeom prst="rect">
            <a:avLst/>
          </a:prstGeom>
          <a:noFill/>
          <a:ln>
            <a:solidFill>
              <a:srgbClr val="42D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01F8CFDA-2817-F13A-15D6-CDD90E2F69A1}"/>
              </a:ext>
            </a:extLst>
          </p:cNvPr>
          <p:cNvSpPr/>
          <p:nvPr/>
        </p:nvSpPr>
        <p:spPr>
          <a:xfrm>
            <a:off x="3589392" y="3535970"/>
            <a:ext cx="2129337" cy="1055077"/>
          </a:xfrm>
          <a:prstGeom prst="rect">
            <a:avLst/>
          </a:prstGeom>
          <a:noFill/>
          <a:ln>
            <a:solidFill>
              <a:srgbClr val="42D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D0811170-29EA-0BCF-ACAE-A23A1786657E}"/>
              </a:ext>
            </a:extLst>
          </p:cNvPr>
          <p:cNvSpPr/>
          <p:nvPr/>
        </p:nvSpPr>
        <p:spPr>
          <a:xfrm>
            <a:off x="556313" y="3532823"/>
            <a:ext cx="2129337" cy="1055077"/>
          </a:xfrm>
          <a:prstGeom prst="rect">
            <a:avLst/>
          </a:prstGeom>
          <a:noFill/>
          <a:ln>
            <a:solidFill>
              <a:srgbClr val="42D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65425DBF-6178-B6D7-7F58-9B3767D10751}"/>
              </a:ext>
            </a:extLst>
          </p:cNvPr>
          <p:cNvSpPr/>
          <p:nvPr/>
        </p:nvSpPr>
        <p:spPr>
          <a:xfrm>
            <a:off x="6623029" y="1566629"/>
            <a:ext cx="2129337" cy="1055077"/>
          </a:xfrm>
          <a:prstGeom prst="rect">
            <a:avLst/>
          </a:prstGeom>
          <a:noFill/>
          <a:ln>
            <a:solidFill>
              <a:srgbClr val="42D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E40D4D77-CF12-68AA-6FC1-11C67BD014D1}"/>
              </a:ext>
            </a:extLst>
          </p:cNvPr>
          <p:cNvSpPr/>
          <p:nvPr/>
        </p:nvSpPr>
        <p:spPr>
          <a:xfrm>
            <a:off x="3589392" y="1566629"/>
            <a:ext cx="2129337" cy="1055077"/>
          </a:xfrm>
          <a:prstGeom prst="rect">
            <a:avLst/>
          </a:prstGeom>
          <a:noFill/>
          <a:ln>
            <a:solidFill>
              <a:srgbClr val="42D9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2EFC88A8-9FB1-48B1-3471-634FAE321A56}"/>
              </a:ext>
            </a:extLst>
          </p:cNvPr>
          <p:cNvSpPr txBox="1"/>
          <p:nvPr/>
        </p:nvSpPr>
        <p:spPr>
          <a:xfrm>
            <a:off x="4105208" y="212933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FC2E752B-92DE-CA7A-E4E4-BCA395FBA3B9}"/>
              </a:ext>
            </a:extLst>
          </p:cNvPr>
          <p:cNvSpPr txBox="1"/>
          <p:nvPr/>
        </p:nvSpPr>
        <p:spPr>
          <a:xfrm>
            <a:off x="917596" y="1940278"/>
            <a:ext cx="1406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2D9C8"/>
                </a:solidFill>
              </a:rPr>
              <a:t>POWER ON </a:t>
            </a:r>
          </a:p>
        </p:txBody>
      </p:sp>
      <p:cxnSp>
        <p:nvCxnSpPr>
          <p:cNvPr id="13" name="Съединител &quot;права стрелка&quot; 12">
            <a:extLst>
              <a:ext uri="{FF2B5EF4-FFF2-40B4-BE49-F238E27FC236}">
                <a16:creationId xmlns:a16="http://schemas.microsoft.com/office/drawing/2014/main" id="{A10F6A72-F6DD-06F3-8F13-68D5302EF373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2685650" y="2094168"/>
            <a:ext cx="903742" cy="0"/>
          </a:xfrm>
          <a:prstGeom prst="straightConnector1">
            <a:avLst/>
          </a:prstGeom>
          <a:ln>
            <a:solidFill>
              <a:srgbClr val="42D9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25D23BA2-C130-D419-B319-5F3898B44E65}"/>
              </a:ext>
            </a:extLst>
          </p:cNvPr>
          <p:cNvSpPr txBox="1"/>
          <p:nvPr/>
        </p:nvSpPr>
        <p:spPr>
          <a:xfrm>
            <a:off x="3836643" y="1832556"/>
            <a:ext cx="1717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2D9C8"/>
                </a:solidFill>
              </a:rPr>
              <a:t>PASSWORD</a:t>
            </a:r>
            <a:r>
              <a:rPr lang="en-US" dirty="0"/>
              <a:t> </a:t>
            </a:r>
            <a:r>
              <a:rPr lang="en-US" dirty="0">
                <a:solidFill>
                  <a:srgbClr val="42D9C8"/>
                </a:solidFill>
              </a:rPr>
              <a:t>CHECK</a:t>
            </a:r>
          </a:p>
        </p:txBody>
      </p:sp>
      <p:cxnSp>
        <p:nvCxnSpPr>
          <p:cNvPr id="18" name="Съединител &quot;права стрелка&quot; 17">
            <a:extLst>
              <a:ext uri="{FF2B5EF4-FFF2-40B4-BE49-F238E27FC236}">
                <a16:creationId xmlns:a16="http://schemas.microsoft.com/office/drawing/2014/main" id="{9F46D73E-7FF6-FEC8-8A3A-BD1CFECDF1D4}"/>
              </a:ext>
            </a:extLst>
          </p:cNvPr>
          <p:cNvCxnSpPr>
            <a:stCxn id="9" idx="3"/>
            <a:endCxn id="8" idx="1"/>
          </p:cNvCxnSpPr>
          <p:nvPr/>
        </p:nvCxnSpPr>
        <p:spPr>
          <a:xfrm>
            <a:off x="5718729" y="2094168"/>
            <a:ext cx="904300" cy="0"/>
          </a:xfrm>
          <a:prstGeom prst="straightConnector1">
            <a:avLst/>
          </a:prstGeom>
          <a:ln>
            <a:solidFill>
              <a:srgbClr val="42D9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Текстово поле 18">
            <a:extLst>
              <a:ext uri="{FF2B5EF4-FFF2-40B4-BE49-F238E27FC236}">
                <a16:creationId xmlns:a16="http://schemas.microsoft.com/office/drawing/2014/main" id="{19B8C9BB-54C4-3CF2-232B-8AA00D7E2D3F}"/>
              </a:ext>
            </a:extLst>
          </p:cNvPr>
          <p:cNvSpPr txBox="1"/>
          <p:nvPr/>
        </p:nvSpPr>
        <p:spPr>
          <a:xfrm>
            <a:off x="6810042" y="1832556"/>
            <a:ext cx="1777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2D9C8"/>
                </a:solidFill>
              </a:rPr>
              <a:t>SENSOR DATA RETRIEVAL</a:t>
            </a:r>
          </a:p>
        </p:txBody>
      </p:sp>
      <p:cxnSp>
        <p:nvCxnSpPr>
          <p:cNvPr id="25" name="Право съединение 24">
            <a:extLst>
              <a:ext uri="{FF2B5EF4-FFF2-40B4-BE49-F238E27FC236}">
                <a16:creationId xmlns:a16="http://schemas.microsoft.com/office/drawing/2014/main" id="{89820527-54CD-44E2-CE2F-A80B7556ED14}"/>
              </a:ext>
            </a:extLst>
          </p:cNvPr>
          <p:cNvCxnSpPr>
            <a:stCxn id="8" idx="2"/>
          </p:cNvCxnSpPr>
          <p:nvPr/>
        </p:nvCxnSpPr>
        <p:spPr>
          <a:xfrm>
            <a:off x="7687698" y="2621706"/>
            <a:ext cx="11166" cy="409217"/>
          </a:xfrm>
          <a:prstGeom prst="line">
            <a:avLst/>
          </a:prstGeom>
          <a:ln>
            <a:solidFill>
              <a:srgbClr val="42D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аво съединение 26">
            <a:extLst>
              <a:ext uri="{FF2B5EF4-FFF2-40B4-BE49-F238E27FC236}">
                <a16:creationId xmlns:a16="http://schemas.microsoft.com/office/drawing/2014/main" id="{B5BF4B07-5AC7-EFCE-9BEA-17856B15D328}"/>
              </a:ext>
            </a:extLst>
          </p:cNvPr>
          <p:cNvCxnSpPr/>
          <p:nvPr/>
        </p:nvCxnSpPr>
        <p:spPr>
          <a:xfrm flipH="1">
            <a:off x="1620980" y="3043737"/>
            <a:ext cx="6066717" cy="0"/>
          </a:xfrm>
          <a:prstGeom prst="line">
            <a:avLst/>
          </a:prstGeom>
          <a:ln>
            <a:solidFill>
              <a:srgbClr val="42D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ъединител &quot;права стрелка&quot; 28">
            <a:extLst>
              <a:ext uri="{FF2B5EF4-FFF2-40B4-BE49-F238E27FC236}">
                <a16:creationId xmlns:a16="http://schemas.microsoft.com/office/drawing/2014/main" id="{EC542C7D-69F4-5177-70E4-339CA863B76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620980" y="3056552"/>
            <a:ext cx="2" cy="476271"/>
          </a:xfrm>
          <a:prstGeom prst="straightConnector1">
            <a:avLst/>
          </a:prstGeom>
          <a:ln>
            <a:solidFill>
              <a:srgbClr val="42D9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Текстово поле 32">
            <a:extLst>
              <a:ext uri="{FF2B5EF4-FFF2-40B4-BE49-F238E27FC236}">
                <a16:creationId xmlns:a16="http://schemas.microsoft.com/office/drawing/2014/main" id="{EA27ACFF-E1F9-39A3-C874-F5FBFDC1FA41}"/>
              </a:ext>
            </a:extLst>
          </p:cNvPr>
          <p:cNvSpPr txBox="1"/>
          <p:nvPr/>
        </p:nvSpPr>
        <p:spPr>
          <a:xfrm>
            <a:off x="687400" y="3691029"/>
            <a:ext cx="18671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2D9C8"/>
                </a:solidFill>
              </a:rPr>
              <a:t>BLUETOOTH COMMUNICATION</a:t>
            </a:r>
            <a:br>
              <a:rPr lang="en-US" dirty="0">
                <a:solidFill>
                  <a:srgbClr val="42D9C8"/>
                </a:solidFill>
              </a:rPr>
            </a:br>
            <a:r>
              <a:rPr lang="en-US" dirty="0">
                <a:solidFill>
                  <a:srgbClr val="42D9C8"/>
                </a:solidFill>
              </a:rPr>
              <a:t>WITH APPLICATION</a:t>
            </a:r>
          </a:p>
        </p:txBody>
      </p:sp>
      <p:sp>
        <p:nvSpPr>
          <p:cNvPr id="34" name="Текстово поле 33">
            <a:extLst>
              <a:ext uri="{FF2B5EF4-FFF2-40B4-BE49-F238E27FC236}">
                <a16:creationId xmlns:a16="http://schemas.microsoft.com/office/drawing/2014/main" id="{06F28CA6-0FFD-FA15-770F-431285DC2DB5}"/>
              </a:ext>
            </a:extLst>
          </p:cNvPr>
          <p:cNvSpPr txBox="1"/>
          <p:nvPr/>
        </p:nvSpPr>
        <p:spPr>
          <a:xfrm>
            <a:off x="3751913" y="3906472"/>
            <a:ext cx="1804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2D9C8"/>
                </a:solidFill>
              </a:rPr>
              <a:t>DATA DISPLAY</a:t>
            </a:r>
          </a:p>
        </p:txBody>
      </p:sp>
      <p:cxnSp>
        <p:nvCxnSpPr>
          <p:cNvPr id="36" name="Съединител &quot;права стрелка&quot; 35">
            <a:extLst>
              <a:ext uri="{FF2B5EF4-FFF2-40B4-BE49-F238E27FC236}">
                <a16:creationId xmlns:a16="http://schemas.microsoft.com/office/drawing/2014/main" id="{661A7375-68FB-6DEF-0D04-D61799AAAECD}"/>
              </a:ext>
            </a:extLst>
          </p:cNvPr>
          <p:cNvCxnSpPr>
            <a:stCxn id="7" idx="3"/>
            <a:endCxn id="6" idx="1"/>
          </p:cNvCxnSpPr>
          <p:nvPr/>
        </p:nvCxnSpPr>
        <p:spPr>
          <a:xfrm>
            <a:off x="2685650" y="4060362"/>
            <a:ext cx="903742" cy="3147"/>
          </a:xfrm>
          <a:prstGeom prst="straightConnector1">
            <a:avLst/>
          </a:prstGeom>
          <a:ln>
            <a:solidFill>
              <a:srgbClr val="42D9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аво съединение 37">
            <a:extLst>
              <a:ext uri="{FF2B5EF4-FFF2-40B4-BE49-F238E27FC236}">
                <a16:creationId xmlns:a16="http://schemas.microsoft.com/office/drawing/2014/main" id="{43CE32EF-EB23-B20E-2125-4EE7B0C98B43}"/>
              </a:ext>
            </a:extLst>
          </p:cNvPr>
          <p:cNvCxnSpPr>
            <a:stCxn id="6" idx="3"/>
          </p:cNvCxnSpPr>
          <p:nvPr/>
        </p:nvCxnSpPr>
        <p:spPr>
          <a:xfrm flipV="1">
            <a:off x="5718729" y="4060362"/>
            <a:ext cx="3259016" cy="3147"/>
          </a:xfrm>
          <a:prstGeom prst="line">
            <a:avLst/>
          </a:prstGeom>
          <a:ln>
            <a:solidFill>
              <a:srgbClr val="42D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аво съединение 39">
            <a:extLst>
              <a:ext uri="{FF2B5EF4-FFF2-40B4-BE49-F238E27FC236}">
                <a16:creationId xmlns:a16="http://schemas.microsoft.com/office/drawing/2014/main" id="{FDF9792B-7BED-A530-794F-A792596DB3F7}"/>
              </a:ext>
            </a:extLst>
          </p:cNvPr>
          <p:cNvCxnSpPr>
            <a:cxnSpLocks/>
          </p:cNvCxnSpPr>
          <p:nvPr/>
        </p:nvCxnSpPr>
        <p:spPr>
          <a:xfrm flipV="1">
            <a:off x="8977745" y="2094168"/>
            <a:ext cx="0" cy="1966194"/>
          </a:xfrm>
          <a:prstGeom prst="line">
            <a:avLst/>
          </a:prstGeom>
          <a:ln>
            <a:solidFill>
              <a:srgbClr val="42D9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Съединител &quot;права стрелка&quot; 44">
            <a:extLst>
              <a:ext uri="{FF2B5EF4-FFF2-40B4-BE49-F238E27FC236}">
                <a16:creationId xmlns:a16="http://schemas.microsoft.com/office/drawing/2014/main" id="{290A8CCB-D350-6083-802C-C86AF60BFD5F}"/>
              </a:ext>
            </a:extLst>
          </p:cNvPr>
          <p:cNvCxnSpPr>
            <a:endCxn id="8" idx="3"/>
          </p:cNvCxnSpPr>
          <p:nvPr/>
        </p:nvCxnSpPr>
        <p:spPr>
          <a:xfrm flipH="1">
            <a:off x="8752366" y="2094168"/>
            <a:ext cx="225379" cy="0"/>
          </a:xfrm>
          <a:prstGeom prst="straightConnector1">
            <a:avLst/>
          </a:prstGeom>
          <a:ln>
            <a:solidFill>
              <a:srgbClr val="42D9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Процесът на работа</a:t>
            </a:r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cxnSp>
        <p:nvCxnSpPr>
          <p:cNvPr id="133" name="Google Shape;133;p19"/>
          <p:cNvCxnSpPr/>
          <p:nvPr/>
        </p:nvCxnSpPr>
        <p:spPr>
          <a:xfrm>
            <a:off x="773625" y="2767677"/>
            <a:ext cx="3300" cy="7002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34" name="Google Shape;134;p19"/>
          <p:cNvSpPr txBox="1"/>
          <p:nvPr/>
        </p:nvSpPr>
        <p:spPr>
          <a:xfrm>
            <a:off x="641025" y="2767677"/>
            <a:ext cx="10350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08.03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35" name="Google Shape;135;p19"/>
          <p:cNvCxnSpPr/>
          <p:nvPr/>
        </p:nvCxnSpPr>
        <p:spPr>
          <a:xfrm flipH="1">
            <a:off x="6135675" y="2767677"/>
            <a:ext cx="21900" cy="7002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36" name="Google Shape;136;p19"/>
          <p:cNvSpPr/>
          <p:nvPr/>
        </p:nvSpPr>
        <p:spPr>
          <a:xfrm>
            <a:off x="311700" y="3458750"/>
            <a:ext cx="1915200" cy="384900"/>
          </a:xfrm>
          <a:prstGeom prst="chevron">
            <a:avLst>
              <a:gd name="adj" fmla="val 50000"/>
            </a:avLst>
          </a:prstGeom>
          <a:solidFill>
            <a:srgbClr val="29838E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2174500" y="3458750"/>
            <a:ext cx="2760000" cy="384900"/>
          </a:xfrm>
          <a:prstGeom prst="chevron">
            <a:avLst>
              <a:gd name="adj" fmla="val 50000"/>
            </a:avLst>
          </a:prstGeom>
          <a:solidFill>
            <a:srgbClr val="A0182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851750" y="3458750"/>
            <a:ext cx="2664900" cy="384900"/>
          </a:xfrm>
          <a:prstGeom prst="chevron">
            <a:avLst>
              <a:gd name="adj" fmla="val 50000"/>
            </a:avLst>
          </a:prstGeom>
          <a:solidFill>
            <a:srgbClr val="29838E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7453900" y="3458750"/>
            <a:ext cx="1208100" cy="384900"/>
          </a:xfrm>
          <a:prstGeom prst="chevron">
            <a:avLst>
              <a:gd name="adj" fmla="val 50000"/>
            </a:avLst>
          </a:prstGeom>
          <a:solidFill>
            <a:srgbClr val="A0182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 flipH="1">
            <a:off x="2916875" y="3843650"/>
            <a:ext cx="4800" cy="8211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1" name="Google Shape;141;p19"/>
          <p:cNvSpPr txBox="1"/>
          <p:nvPr/>
        </p:nvSpPr>
        <p:spPr>
          <a:xfrm>
            <a:off x="2893600" y="4233650"/>
            <a:ext cx="1103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09.03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7146325" y="4298875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11.03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5054325" y="2749150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10.03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44" name="Google Shape;144;p19"/>
          <p:cNvCxnSpPr/>
          <p:nvPr/>
        </p:nvCxnSpPr>
        <p:spPr>
          <a:xfrm flipH="1">
            <a:off x="8181325" y="3843650"/>
            <a:ext cx="4800" cy="8211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1848D73C-91ED-6074-6956-362EB48342F0}"/>
              </a:ext>
            </a:extLst>
          </p:cNvPr>
          <p:cNvSpPr txBox="1"/>
          <p:nvPr/>
        </p:nvSpPr>
        <p:spPr>
          <a:xfrm>
            <a:off x="513212" y="3534762"/>
            <a:ext cx="15121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000" dirty="0"/>
              <a:t>Обсъждане на идеите</a:t>
            </a:r>
            <a:endParaRPr lang="en-US" sz="1000" dirty="0"/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07E700C2-AFE4-C6CA-923B-E386117CD6EC}"/>
              </a:ext>
            </a:extLst>
          </p:cNvPr>
          <p:cNvSpPr txBox="1"/>
          <p:nvPr/>
        </p:nvSpPr>
        <p:spPr>
          <a:xfrm>
            <a:off x="2392208" y="3503983"/>
            <a:ext cx="2348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Правене на софтуера</a:t>
            </a:r>
            <a:endParaRPr lang="en-US" dirty="0"/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4DBC6CA1-A8C0-1F95-A186-1DC8A38FF29F}"/>
              </a:ext>
            </a:extLst>
          </p:cNvPr>
          <p:cNvSpPr txBox="1"/>
          <p:nvPr/>
        </p:nvSpPr>
        <p:spPr>
          <a:xfrm>
            <a:off x="5068976" y="3507436"/>
            <a:ext cx="2230712" cy="308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Правене на хардуера</a:t>
            </a:r>
            <a:endParaRPr lang="en-US" dirty="0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8E38DE8C-DE4F-A7FD-A695-CA818DAB25D2}"/>
              </a:ext>
            </a:extLst>
          </p:cNvPr>
          <p:cNvSpPr txBox="1"/>
          <p:nvPr/>
        </p:nvSpPr>
        <p:spPr>
          <a:xfrm>
            <a:off x="7650371" y="3503983"/>
            <a:ext cx="815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dirty="0"/>
              <a:t>Кризата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>
            <a:spLocks noGrp="1"/>
          </p:cNvSpPr>
          <p:nvPr>
            <p:ph type="title"/>
          </p:nvPr>
        </p:nvSpPr>
        <p:spPr>
          <a:xfrm>
            <a:off x="444450" y="181500"/>
            <a:ext cx="8255100" cy="6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31730"/>
              <a:buNone/>
            </a:pPr>
            <a:r>
              <a:rPr lang="bg" sz="3120"/>
              <a:t>Live demo</a:t>
            </a:r>
            <a:endParaRPr sz="312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Разкажете за Вашето преживяване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bg"/>
              <a:t>Какво научихте от хакатона?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bg"/>
              <a:t>Кой е вашият екип?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bg"/>
              <a:t>Кой е вашият ментор?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2"/>
          </p:nvPr>
        </p:nvSpPr>
        <p:spPr>
          <a:xfrm>
            <a:off x="4913923" y="1"/>
            <a:ext cx="3837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bg-BG" sz="1200" dirty="0"/>
              <a:t>1.</a:t>
            </a:r>
          </a:p>
          <a:p>
            <a:pPr marL="285750" indent="-285750">
              <a:spcAft>
                <a:spcPts val="1200"/>
              </a:spcAft>
            </a:pPr>
            <a:r>
              <a:rPr lang="bg-BG" sz="1200" dirty="0"/>
              <a:t>Научихме </a:t>
            </a:r>
            <a:r>
              <a:rPr lang="en-US" sz="1200" dirty="0"/>
              <a:t>B4A</a:t>
            </a:r>
            <a:r>
              <a:rPr lang="bg-BG" sz="1200" dirty="0"/>
              <a:t>(ама не точно);</a:t>
            </a:r>
            <a:endParaRPr lang="en-US" sz="1200" dirty="0"/>
          </a:p>
          <a:p>
            <a:pPr marL="285750" indent="-285750">
              <a:spcAft>
                <a:spcPts val="1200"/>
              </a:spcAft>
            </a:pPr>
            <a:r>
              <a:rPr lang="bg-BG" sz="1200" dirty="0"/>
              <a:t>Подобрихме работата си в екип;</a:t>
            </a:r>
          </a:p>
          <a:p>
            <a:pPr marL="285750" indent="-285750">
              <a:spcAft>
                <a:spcPts val="1200"/>
              </a:spcAft>
            </a:pPr>
            <a:r>
              <a:rPr lang="bg-BG" sz="1200" dirty="0"/>
              <a:t>Развихме стратегия за ефективна работа;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bg-BG" sz="1200" dirty="0"/>
              <a:t>2.    </a:t>
            </a:r>
          </a:p>
          <a:p>
            <a:pPr marL="285750" indent="-285750">
              <a:spcAft>
                <a:spcPts val="1200"/>
              </a:spcAft>
            </a:pPr>
            <a:r>
              <a:rPr lang="bg-BG" sz="1200" dirty="0"/>
              <a:t> Виктор(</a:t>
            </a:r>
            <a:r>
              <a:rPr lang="en-US" sz="1200" dirty="0"/>
              <a:t>Arduino Software)</a:t>
            </a:r>
          </a:p>
          <a:p>
            <a:pPr marL="342900">
              <a:spcAft>
                <a:spcPts val="1200"/>
              </a:spcAft>
            </a:pPr>
            <a:r>
              <a:rPr lang="bg-BG" sz="1200" dirty="0"/>
              <a:t>Мартин(</a:t>
            </a:r>
            <a:r>
              <a:rPr lang="en-US" sz="1200" dirty="0"/>
              <a:t>Arduino Software</a:t>
            </a:r>
            <a:r>
              <a:rPr lang="bg-BG" sz="1200" dirty="0"/>
              <a:t> и презентация</a:t>
            </a:r>
            <a:r>
              <a:rPr lang="en-US" sz="1200" dirty="0"/>
              <a:t>)</a:t>
            </a:r>
          </a:p>
          <a:p>
            <a:pPr marL="342900">
              <a:spcAft>
                <a:spcPts val="1200"/>
              </a:spcAft>
            </a:pPr>
            <a:r>
              <a:rPr lang="bg-BG" sz="1200" dirty="0"/>
              <a:t>Георги(</a:t>
            </a:r>
            <a:r>
              <a:rPr lang="en-US" sz="1200" dirty="0"/>
              <a:t>App Development)</a:t>
            </a:r>
          </a:p>
          <a:p>
            <a:pPr marL="342900">
              <a:spcAft>
                <a:spcPts val="1200"/>
              </a:spcAft>
            </a:pPr>
            <a:r>
              <a:rPr lang="bg-BG" sz="1200" dirty="0"/>
              <a:t>Борис(</a:t>
            </a:r>
            <a:r>
              <a:rPr lang="en-US" sz="1200" dirty="0"/>
              <a:t>App Dev. </a:t>
            </a:r>
            <a:r>
              <a:rPr lang="bg-BG" sz="1200" dirty="0"/>
              <a:t>и презентация)</a:t>
            </a:r>
          </a:p>
          <a:p>
            <a:pPr marL="342900">
              <a:spcAft>
                <a:spcPts val="1200"/>
              </a:spcAft>
            </a:pPr>
            <a:r>
              <a:rPr lang="bg-BG" sz="1200" dirty="0"/>
              <a:t>Калоян(Хардуерист)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bg-BG" sz="1200" dirty="0"/>
              <a:t>3.    </a:t>
            </a:r>
            <a:endParaRPr lang="en-US" sz="1200" dirty="0"/>
          </a:p>
          <a:p>
            <a:pPr marL="342900">
              <a:spcAft>
                <a:spcPts val="1200"/>
              </a:spcAft>
            </a:pPr>
            <a:r>
              <a:rPr lang="bg-BG" sz="1200" dirty="0"/>
              <a:t>Емил Дочев – Без него щяхме да сме много по-загубени от колкото сме сега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297</Words>
  <Application>Microsoft Office PowerPoint</Application>
  <PresentationFormat>Презентация на цял екран (16:9)</PresentationFormat>
  <Paragraphs>60</Paragraphs>
  <Slides>10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5" baseType="lpstr">
      <vt:lpstr>Montserrat Medium</vt:lpstr>
      <vt:lpstr>Arial</vt:lpstr>
      <vt:lpstr>Montserrat</vt:lpstr>
      <vt:lpstr>Montserrat SemiBold</vt:lpstr>
      <vt:lpstr>Simple Light</vt:lpstr>
      <vt:lpstr>Smart Backpack</vt:lpstr>
      <vt:lpstr>Сигурност и удобство дори в планината</vt:lpstr>
      <vt:lpstr>Проблемът и настоящото решение</vt:lpstr>
      <vt:lpstr>Вашето решение </vt:lpstr>
      <vt:lpstr>Технологии</vt:lpstr>
      <vt:lpstr>Как работи?</vt:lpstr>
      <vt:lpstr>Процесът на работа</vt:lpstr>
      <vt:lpstr>Live demo</vt:lpstr>
      <vt:lpstr>Разкажете за Вашето преживяване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backpack</dc:title>
  <dc:creator>Martin Marinov</dc:creator>
  <cp:lastModifiedBy>Martin Marinov</cp:lastModifiedBy>
  <cp:revision>2</cp:revision>
  <dcterms:modified xsi:type="dcterms:W3CDTF">2023-03-10T19:52:45Z</dcterms:modified>
</cp:coreProperties>
</file>